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75" r:id="rId3"/>
    <p:sldId id="277" r:id="rId4"/>
    <p:sldId id="276" r:id="rId5"/>
    <p:sldId id="278" r:id="rId6"/>
    <p:sldId id="27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17E37-7B12-4A35-9A8F-090351A9291F}" type="datetimeFigureOut">
              <a:rPr lang="es-MX" smtClean="0"/>
              <a:pPr/>
              <a:t>19/11/2014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BA810-F4AE-4122-9054-407420EBDE2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7409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BA810-F4AE-4122-9054-407420EBDE2B}" type="slidenum">
              <a:rPr lang="es-MX" smtClean="0"/>
              <a:pPr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0897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00907-559B-4034-97D7-A2DDA0BD7A2A}" type="datetimeFigureOut">
              <a:rPr lang="es-ES" smtClean="0"/>
              <a:pPr/>
              <a:t>19/11/2014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54BE-F922-498B-99D9-E9278695A4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00907-559B-4034-97D7-A2DDA0BD7A2A}" type="datetimeFigureOut">
              <a:rPr lang="es-ES" smtClean="0"/>
              <a:pPr/>
              <a:t>19/11/2014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54BE-F922-498B-99D9-E9278695A4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00907-559B-4034-97D7-A2DDA0BD7A2A}" type="datetimeFigureOut">
              <a:rPr lang="es-ES" smtClean="0"/>
              <a:pPr/>
              <a:t>19/11/2014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54BE-F922-498B-99D9-E9278695A4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00907-559B-4034-97D7-A2DDA0BD7A2A}" type="datetimeFigureOut">
              <a:rPr lang="es-ES" smtClean="0"/>
              <a:pPr/>
              <a:t>19/11/2014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54BE-F922-498B-99D9-E9278695A4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00907-559B-4034-97D7-A2DDA0BD7A2A}" type="datetimeFigureOut">
              <a:rPr lang="es-ES" smtClean="0"/>
              <a:pPr/>
              <a:t>19/11/2014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54BE-F922-498B-99D9-E9278695A4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00907-559B-4034-97D7-A2DDA0BD7A2A}" type="datetimeFigureOut">
              <a:rPr lang="es-ES" smtClean="0"/>
              <a:pPr/>
              <a:t>19/11/2014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54BE-F922-498B-99D9-E9278695A4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00907-559B-4034-97D7-A2DDA0BD7A2A}" type="datetimeFigureOut">
              <a:rPr lang="es-ES" smtClean="0"/>
              <a:pPr/>
              <a:t>19/11/2014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54BE-F922-498B-99D9-E9278695A4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00907-559B-4034-97D7-A2DDA0BD7A2A}" type="datetimeFigureOut">
              <a:rPr lang="es-ES" smtClean="0"/>
              <a:pPr/>
              <a:t>19/11/2014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54BE-F922-498B-99D9-E9278695A4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00907-559B-4034-97D7-A2DDA0BD7A2A}" type="datetimeFigureOut">
              <a:rPr lang="es-ES" smtClean="0"/>
              <a:pPr/>
              <a:t>19/11/2014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54BE-F922-498B-99D9-E9278695A4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00907-559B-4034-97D7-A2DDA0BD7A2A}" type="datetimeFigureOut">
              <a:rPr lang="es-ES" smtClean="0"/>
              <a:pPr/>
              <a:t>19/11/2014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54BE-F922-498B-99D9-E9278695A4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00907-559B-4034-97D7-A2DDA0BD7A2A}" type="datetimeFigureOut">
              <a:rPr lang="es-ES" smtClean="0"/>
              <a:pPr/>
              <a:t>19/11/2014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54BE-F922-498B-99D9-E9278695A4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00907-559B-4034-97D7-A2DDA0BD7A2A}" type="datetimeFigureOut">
              <a:rPr lang="es-ES" smtClean="0"/>
              <a:pPr/>
              <a:t>19/11/2014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654BE-F922-498B-99D9-E9278695A4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tis46.edu.mx/" TargetMode="External"/><Relationship Id="rId2" Type="http://schemas.openxmlformats.org/officeDocument/2006/relationships/hyperlink" Target="fORMATOSPARA%20P.P.2011/REPORTE%20MENSUAL%20Y%20FINAL%20DE%20P.P..doc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fORMATOSPARA%20P.P.2011/REPORTE%20%20FINAL%20DE%20P.P..doc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ORMATOSPARA%20P.P.2011/Carta%20de%20terminaci&#243;n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fORMATOSPARA%20P.P.2011/Constancia%20Oficial%20de%20PP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tis46.edu.mx/" TargetMode="External"/><Relationship Id="rId2" Type="http://schemas.openxmlformats.org/officeDocument/2006/relationships/hyperlink" Target="fORMATOSPARA%20P.P.2011/FORMATOF1.doc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fORMATOSPARA%20P.P.2011/Carta%20de%20presentaci&#243;n%20de%20PP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150813" y="2979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683568" y="1755012"/>
            <a:ext cx="8433931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48950" bIns="0" anchor="ctr">
            <a:spAutoFit/>
          </a:bodyPr>
          <a:lstStyle/>
          <a:p>
            <a:r>
              <a:rPr lang="es-ES" sz="1600" dirty="0">
                <a:solidFill>
                  <a:srgbClr val="C00000"/>
                </a:solidFill>
                <a:latin typeface="Bauhaus 93" pitchFamily="82" charset="0"/>
                <a:cs typeface="Times New Roman" pitchFamily="18" charset="0"/>
              </a:rPr>
              <a:t>DIRECCIÓN GENERAL DE EDUCACIÓN TECNOLÓGICA INDUSTRIAL                      </a:t>
            </a:r>
            <a:endParaRPr lang="es-ES" sz="1600" dirty="0">
              <a:solidFill>
                <a:srgbClr val="C00000"/>
              </a:solidFill>
              <a:latin typeface="Bauhaus 93" pitchFamily="82" charset="0"/>
            </a:endParaRPr>
          </a:p>
          <a:p>
            <a:r>
              <a:rPr lang="es-ES" sz="1600" dirty="0">
                <a:solidFill>
                  <a:srgbClr val="C00000"/>
                </a:solidFill>
                <a:latin typeface="Bauhaus 93" pitchFamily="82" charset="0"/>
                <a:ea typeface="Times New Roman" pitchFamily="18" charset="0"/>
                <a:cs typeface="Arial" charset="0"/>
              </a:rPr>
              <a:t>                        </a:t>
            </a:r>
            <a:r>
              <a:rPr lang="es-ES" sz="1600" dirty="0" smtClean="0">
                <a:solidFill>
                  <a:srgbClr val="C00000"/>
                </a:solidFill>
                <a:latin typeface="Bauhaus 93" pitchFamily="82" charset="0"/>
                <a:ea typeface="Times New Roman" pitchFamily="18" charset="0"/>
                <a:cs typeface="Arial" charset="0"/>
              </a:rPr>
              <a:t>CENTRO </a:t>
            </a:r>
            <a:r>
              <a:rPr lang="es-ES" sz="1600" dirty="0">
                <a:solidFill>
                  <a:srgbClr val="C00000"/>
                </a:solidFill>
                <a:latin typeface="Bauhaus 93" pitchFamily="82" charset="0"/>
                <a:ea typeface="Times New Roman" pitchFamily="18" charset="0"/>
                <a:cs typeface="Arial" charset="0"/>
              </a:rPr>
              <a:t>DE BACHILLERATO TECNOLÓGICO</a:t>
            </a:r>
            <a:endParaRPr lang="es-ES" sz="1600" dirty="0">
              <a:solidFill>
                <a:srgbClr val="C00000"/>
              </a:solidFill>
              <a:latin typeface="Bauhaus 93" pitchFamily="82" charset="0"/>
              <a:cs typeface="Times New Roman" pitchFamily="18" charset="0"/>
            </a:endParaRPr>
          </a:p>
          <a:p>
            <a:r>
              <a:rPr lang="es-ES" sz="1600" dirty="0">
                <a:solidFill>
                  <a:srgbClr val="C00000"/>
                </a:solidFill>
                <a:latin typeface="Bauhaus 93" pitchFamily="82" charset="0"/>
                <a:cs typeface="Arial" charset="0"/>
              </a:rPr>
              <a:t>                                   </a:t>
            </a:r>
            <a:r>
              <a:rPr lang="es-ES" sz="1600" dirty="0" smtClean="0">
                <a:solidFill>
                  <a:srgbClr val="C00000"/>
                </a:solidFill>
                <a:latin typeface="Bauhaus 93" pitchFamily="82" charset="0"/>
                <a:cs typeface="Arial" charset="0"/>
              </a:rPr>
              <a:t> </a:t>
            </a:r>
            <a:r>
              <a:rPr lang="es-ES" sz="1600" dirty="0">
                <a:solidFill>
                  <a:srgbClr val="C00000"/>
                </a:solidFill>
                <a:latin typeface="Bauhaus 93" pitchFamily="82" charset="0"/>
                <a:cs typeface="Arial" charset="0"/>
              </a:rPr>
              <a:t>industrial y de servicios No. 46</a:t>
            </a:r>
            <a:endParaRPr lang="es-ES" sz="1600" dirty="0">
              <a:solidFill>
                <a:srgbClr val="C00000"/>
              </a:solidFill>
              <a:latin typeface="Bauhaus 93" pitchFamily="82" charset="0"/>
              <a:cs typeface="Times New Roman" pitchFamily="18" charset="0"/>
            </a:endParaRPr>
          </a:p>
          <a:p>
            <a:endParaRPr lang="es-ES" sz="1600" dirty="0"/>
          </a:p>
        </p:txBody>
      </p:sp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1547813" y="4214818"/>
            <a:ext cx="6192837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sz="14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ES" sz="1600" b="1" dirty="0" smtClean="0">
                <a:latin typeface="Century Gothic" pitchFamily="34" charset="0"/>
              </a:rPr>
              <a:t>DEPARTAMENTO </a:t>
            </a:r>
            <a:r>
              <a:rPr lang="es-ES" sz="1600" b="1" dirty="0">
                <a:latin typeface="Century Gothic" pitchFamily="34" charset="0"/>
              </a:rPr>
              <a:t>DE VINCULACIÓN </a:t>
            </a:r>
          </a:p>
          <a:p>
            <a:pPr algn="ctr">
              <a:spcBef>
                <a:spcPct val="50000"/>
              </a:spcBef>
            </a:pPr>
            <a:r>
              <a:rPr lang="es-ES" sz="1600" b="1" dirty="0">
                <a:latin typeface="Century Gothic" pitchFamily="34" charset="0"/>
              </a:rPr>
              <a:t>CON EL SECTOR </a:t>
            </a:r>
            <a:r>
              <a:rPr lang="es-ES" sz="1600" b="1" dirty="0" smtClean="0">
                <a:latin typeface="Century Gothic" pitchFamily="34" charset="0"/>
              </a:rPr>
              <a:t>PRODUCTIVO</a:t>
            </a:r>
          </a:p>
          <a:p>
            <a:pPr algn="ctr">
              <a:spcBef>
                <a:spcPct val="50000"/>
              </a:spcBef>
            </a:pPr>
            <a:endParaRPr lang="es-ES" sz="1400" b="1" dirty="0">
              <a:solidFill>
                <a:srgbClr val="CC0000"/>
              </a:solidFill>
              <a:latin typeface="Century Gothic" pitchFamily="34" charset="0"/>
            </a:endParaRPr>
          </a:p>
          <a:p>
            <a:pPr algn="ctr">
              <a:spcBef>
                <a:spcPct val="50000"/>
              </a:spcBef>
            </a:pPr>
            <a:endParaRPr lang="es-ES" sz="1400" b="1" dirty="0">
              <a:solidFill>
                <a:srgbClr val="CC0000"/>
              </a:solidFill>
              <a:latin typeface="Century Gothic" pitchFamily="34" charset="0"/>
            </a:endParaRPr>
          </a:p>
        </p:txBody>
      </p:sp>
      <p:sp>
        <p:nvSpPr>
          <p:cNvPr id="2056" name="9 CuadroTexto"/>
          <p:cNvSpPr txBox="1">
            <a:spLocks noChangeArrowheads="1"/>
          </p:cNvSpPr>
          <p:nvPr/>
        </p:nvSpPr>
        <p:spPr bwMode="auto">
          <a:xfrm>
            <a:off x="1571604" y="2857496"/>
            <a:ext cx="6143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 dirty="0" smtClean="0"/>
              <a:t> PROCEDIMIENTO PARA OBTENER LA CONSTANCIA DE PRÁCTICAS PROFESIONALES </a:t>
            </a:r>
            <a:endParaRPr lang="es-ES" sz="2400" b="1" dirty="0"/>
          </a:p>
        </p:txBody>
      </p:sp>
      <p:pic>
        <p:nvPicPr>
          <p:cNvPr id="10" name="9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60648"/>
            <a:ext cx="2743200" cy="838200"/>
          </a:xfrm>
          <a:prstGeom prst="rect">
            <a:avLst/>
          </a:prstGeom>
          <a:extLst>
            <a:ext uri="{FAA26D3D-D897-4be2-8F04-BA451C77F1D7}">
              <ma14:placeholderFlag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pic="http://schemas.openxmlformats.org/drawingml/2006/picture" xmlns:wpc="http://schemas.microsoft.com/office/word/2010/wordprocessingCanvas" xmlns:mc="http://schemas.openxmlformats.org/markup-compatibility/2006" xmlns:wp14="http://schemas.microsoft.com/office/word/2010/wordprocessingDrawing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1026" name="Picture 2" descr="IMAGOTIPO DGET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267" y="261070"/>
            <a:ext cx="864096" cy="93568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6840550" y="260648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>
                <a:solidFill>
                  <a:srgbClr val="0000FF"/>
                </a:solidFill>
                <a:latin typeface="Bernard MT Condensed" pitchFamily="18" charset="0"/>
              </a:rPr>
              <a:t>SEMS</a:t>
            </a:r>
            <a:endParaRPr lang="es-MX" sz="4400" dirty="0">
              <a:solidFill>
                <a:srgbClr val="0000FF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83580" y="2643182"/>
            <a:ext cx="84032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8.-Entregar al Departamento de Vinculación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con el Sector Productivo </a:t>
            </a: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</a:rPr>
              <a:t>la Carta de Presentación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debidamente firmada y sellada por el responsable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de la Empresa, además del </a:t>
            </a: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</a:rPr>
              <a:t>Vo. Bo. del Padre o Tutor.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57158" y="725647"/>
            <a:ext cx="827239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9.-Solicitar el </a:t>
            </a: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hlinkClick r:id="rId2" action="ppaction://hlinkfile"/>
              </a:rPr>
              <a:t>Formato de Reporte Mensual </a:t>
            </a: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de PP,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al Departamento de Vinculación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con el Sector Productivo.(DVSP</a:t>
            </a:r>
            <a:r>
              <a:rPr lang="es-MX" sz="2400" b="1" dirty="0">
                <a:latin typeface="Comic Sans MS" pitchFamily="66" charset="0"/>
                <a:ea typeface="Times New Roman" pitchFamily="18" charset="0"/>
              </a:rPr>
              <a:t>), o bajarlo de la página </a:t>
            </a:r>
            <a:r>
              <a:rPr lang="es-MX" sz="2400" b="1" dirty="0" smtClean="0">
                <a:latin typeface="Comic Sans MS" pitchFamily="66" charset="0"/>
                <a:ea typeface="Times New Roman" pitchFamily="18" charset="0"/>
              </a:rPr>
              <a:t>web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 smtClean="0">
                <a:latin typeface="Comic Sans MS" pitchFamily="66" charset="0"/>
                <a:ea typeface="Times New Roman" pitchFamily="18" charset="0"/>
              </a:rPr>
              <a:t> </a:t>
            </a:r>
            <a:r>
              <a:rPr lang="es-MX" sz="24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hlinkClick r:id="rId3"/>
              </a:rPr>
              <a:t>www.cbtis46.edu.mx</a:t>
            </a:r>
            <a:endParaRPr lang="es-MX" sz="2400" b="1" dirty="0" smtClean="0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2400" b="1" dirty="0" smtClean="0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2400" b="1" dirty="0" smtClean="0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2400" b="1" dirty="0" smtClean="0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Las fechas para los reportes mensuales y final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Se les proporcionará en el Departamento de Vinculación con el Sector Productivo.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2400" b="1" dirty="0" smtClean="0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2400" b="1" dirty="0" smtClean="0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2400" b="1" dirty="0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071810"/>
            <a:ext cx="91198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10.-Elaborar y </a:t>
            </a:r>
            <a:r>
              <a:rPr kumimoji="0" lang="es-MX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entregar mensualmente</a:t>
            </a: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los reportes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parciales al DVSP, especificando el período de realización 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55576" y="1934168"/>
            <a:ext cx="80232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11.-Elaborar y entregar </a:t>
            </a:r>
            <a:r>
              <a:rPr kumimoji="0" lang="es-MX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hlinkClick r:id="rId2" action="ppaction://hlinkfile"/>
              </a:rPr>
              <a:t>un reporte final</a:t>
            </a: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hlinkClick r:id="rId2" action="ppaction://hlinkfile"/>
              </a:rPr>
              <a:t> </a:t>
            </a: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de las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actividades realizadas durante su estancia en la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empresa o institución.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Solicitar el  Formato al Departamento de Vinculación con el </a:t>
            </a:r>
            <a:r>
              <a:rPr lang="es-MX" sz="2400" b="1" dirty="0">
                <a:latin typeface="Comic Sans MS" pitchFamily="66" charset="0"/>
                <a:ea typeface="Times New Roman" pitchFamily="18" charset="0"/>
              </a:rPr>
              <a:t>Sector Productivo, o bajarlo de la página web </a:t>
            </a:r>
            <a:endParaRPr lang="es-MX" sz="2400" b="1" dirty="0" smtClean="0">
              <a:latin typeface="Comic Sans MS" pitchFamily="66" charset="0"/>
              <a:ea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www.cbtis46.edu.mx</a:t>
            </a:r>
            <a:endParaRPr lang="es-MX" sz="2400" b="1" dirty="0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915664" y="642918"/>
            <a:ext cx="751359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12.-Solicitar a la </a:t>
            </a:r>
            <a:r>
              <a:rPr kumimoji="0" lang="es-MX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</a:rPr>
              <a:t>empresa o institución </a:t>
            </a: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la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hlinkClick r:id="rId3" action="ppaction://hlinkfile"/>
              </a:rPr>
              <a:t>CARTA DE TERMINACIÓN </a:t>
            </a: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de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Prácticas Profesionales, conteniendo los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siguientes datos(Ver contraportada de la GUÍA)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20954" y="2538709"/>
            <a:ext cx="870302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  <a:tab pos="498475" algn="l"/>
              </a:tabLst>
            </a:pP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REQUISITOS  DE  LA  CARTA  DE  TERMINACIÓN 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  <a:tab pos="498475" algn="l"/>
              </a:tabLst>
            </a:pPr>
            <a:endParaRPr lang="es-MX" sz="2000" b="1" dirty="0">
              <a:latin typeface="Comic Sans MS" pitchFamily="66" charset="0"/>
              <a:ea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42900" algn="l"/>
                <a:tab pos="498475" algn="l"/>
              </a:tabLst>
            </a:pP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- En papel con membrete de la empresa, </a:t>
            </a: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</a:rPr>
              <a:t>RFC</a:t>
            </a: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del propietario 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98475" algn="l"/>
              </a:tabLst>
            </a:pPr>
            <a:r>
              <a:rPr lang="es-MX" sz="2000" b="1" dirty="0" smtClean="0">
                <a:latin typeface="Comic Sans MS" pitchFamily="66" charset="0"/>
                <a:ea typeface="Times New Roman" pitchFamily="18" charset="0"/>
              </a:rPr>
              <a:t>  o </a:t>
            </a:r>
            <a:r>
              <a:rPr lang="es-MX" sz="2000" b="1" dirty="0">
                <a:latin typeface="Comic Sans MS" pitchFamily="66" charset="0"/>
                <a:ea typeface="Times New Roman" pitchFamily="18" charset="0"/>
              </a:rPr>
              <a:t>P</a:t>
            </a:r>
            <a:r>
              <a:rPr lang="es-MX" sz="2000" b="1" dirty="0" smtClean="0">
                <a:latin typeface="Comic Sans MS" pitchFamily="66" charset="0"/>
                <a:ea typeface="Times New Roman" pitchFamily="18" charset="0"/>
              </a:rPr>
              <a:t>ersona Moral</a:t>
            </a: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, firmada y sellada </a:t>
            </a:r>
            <a:r>
              <a:rPr lang="es-MX" sz="2000" b="1" dirty="0">
                <a:latin typeface="Comic Sans MS" pitchFamily="66" charset="0"/>
                <a:ea typeface="Times New Roman" pitchFamily="18" charset="0"/>
              </a:rPr>
              <a:t>por el </a:t>
            </a:r>
            <a:endParaRPr lang="es-MX" sz="2000" b="1" dirty="0" smtClean="0">
              <a:latin typeface="Comic Sans MS" pitchFamily="66" charset="0"/>
              <a:ea typeface="Times New Roman" pitchFamily="18" charset="0"/>
            </a:endParaRP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98475" algn="l"/>
              </a:tabLst>
            </a:pPr>
            <a:r>
              <a:rPr lang="es-MX" sz="2000" b="1" dirty="0" smtClean="0">
                <a:latin typeface="Comic Sans MS" pitchFamily="66" charset="0"/>
                <a:ea typeface="Times New Roman" pitchFamily="18" charset="0"/>
              </a:rPr>
              <a:t> </a:t>
            </a:r>
            <a:r>
              <a:rPr lang="es-MX" sz="2000" b="1" dirty="0">
                <a:latin typeface="Comic Sans MS" pitchFamily="66" charset="0"/>
                <a:ea typeface="Times New Roman" pitchFamily="18" charset="0"/>
              </a:rPr>
              <a:t>responsable de la empresa 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  <a:tab pos="498475" algn="l"/>
              </a:tabLst>
            </a:pP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2.- El nombre del alumno con</a:t>
            </a:r>
            <a:r>
              <a:rPr kumimoji="0" lang="es-MX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número de control 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  <a:tab pos="498475" algn="l"/>
              </a:tabLst>
            </a:pP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(Cotejar </a:t>
            </a:r>
            <a:r>
              <a:rPr lang="es-MX" sz="2000" b="1" dirty="0" smtClean="0">
                <a:latin typeface="Comic Sans MS" pitchFamily="66" charset="0"/>
                <a:ea typeface="Times New Roman" pitchFamily="18" charset="0"/>
              </a:rPr>
              <a:t>con</a:t>
            </a: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el acta de nacimiento y con</a:t>
            </a:r>
            <a:r>
              <a:rPr kumimoji="0" lang="es-MX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el DVSP</a:t>
            </a: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).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  <a:tab pos="498475" algn="l"/>
              </a:tabLst>
            </a:pPr>
            <a:r>
              <a:rPr lang="es-MX" sz="2000" b="1" dirty="0" smtClean="0">
                <a:latin typeface="Comic Sans MS" pitchFamily="66" charset="0"/>
                <a:ea typeface="Times New Roman" pitchFamily="18" charset="0"/>
              </a:rPr>
              <a:t>3.-</a:t>
            </a: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Total de horas realizadas.( 240 </a:t>
            </a:r>
            <a:r>
              <a:rPr kumimoji="0" lang="es-MX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hrs</a:t>
            </a: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. </a:t>
            </a:r>
            <a:r>
              <a:rPr lang="es-MX" sz="2000" b="1" dirty="0">
                <a:latin typeface="Comic Sans MS" pitchFamily="66" charset="0"/>
                <a:ea typeface="Times New Roman" pitchFamily="18" charset="0"/>
              </a:rPr>
              <a:t>o</a:t>
            </a: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más )</a:t>
            </a:r>
            <a:endParaRPr lang="es-ES" sz="2000" dirty="0" smtClean="0">
              <a:latin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  <a:tab pos="498475" algn="l"/>
              </a:tabLst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4.- </a:t>
            </a: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Periodo de realización (fecha exacta de inicio y término).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2357430"/>
            <a:ext cx="86597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13.-Entregar la carta de terminación 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Departamento de Vinculación con el Sector Productivo. 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2000240"/>
            <a:ext cx="84433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14.-El Departamento de Vinculación con el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Sector Productivo, elabora la </a:t>
            </a: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hlinkClick r:id="rId2" action="ppaction://hlinkfile"/>
              </a:rPr>
              <a:t>Constancia Oficial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hlinkClick r:id="rId2" action="ppaction://hlinkfile"/>
              </a:rPr>
              <a:t> de Prácticas Profesionales</a:t>
            </a: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, y la envía a la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Subdirección de Enlace Operativo,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ubicada en San Luis Potosí, para su validación Oficial.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857224" y="2214554"/>
            <a:ext cx="743985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Por ningún motivo, </a:t>
            </a: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</a:rPr>
              <a:t>deberá iniciar ni suspender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</a:rPr>
              <a:t>o abandonar las Prácticas</a:t>
            </a: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 Profesionales sin la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debida autorización del jefe del Departamento </a:t>
            </a:r>
            <a:endParaRPr kumimoji="0" lang="es-E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de Vinculación Con el Sector Productivo.</a:t>
            </a:r>
            <a:endParaRPr kumimoji="0" lang="es-E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42910" y="2428868"/>
            <a:ext cx="79816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LA OFICINA DE PRÁCTICAS PROFESIONALES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RESGUARDARÁ Y SE RESPONSABILIZARÁ DE LA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DOCUMENTACIÓN </a:t>
            </a: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(EXPEDIENTE) </a:t>
            </a: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POR </a:t>
            </a: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5 AÑOS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PARA SUS TRÁMITES CORRESPONDIENTE</a:t>
            </a:r>
            <a:r>
              <a:rPr lang="es-MX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   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42976" y="2857496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B0F0"/>
                </a:solidFill>
                <a:latin typeface="Comic Sans MS" pitchFamily="66" charset="0"/>
              </a:rPr>
              <a:t>¡ GRACIAS  POR SU  ATENCIÓN !</a:t>
            </a:r>
            <a:endParaRPr lang="es-ES" sz="28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444208" y="5884123"/>
            <a:ext cx="220124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000" b="1" dirty="0">
                <a:solidFill>
                  <a:srgbClr val="0000FF"/>
                </a:solidFill>
                <a:latin typeface="Century Gothic" pitchFamily="34" charset="0"/>
              </a:rPr>
              <a:t>ING.  JORGE  RANGEL  </a:t>
            </a:r>
            <a:r>
              <a:rPr lang="es-ES" sz="1000" b="1" dirty="0" smtClean="0">
                <a:solidFill>
                  <a:srgbClr val="0000FF"/>
                </a:solidFill>
                <a:latin typeface="Century Gothic" pitchFamily="34" charset="0"/>
              </a:rPr>
              <a:t>MELÉNDEZ</a:t>
            </a:r>
          </a:p>
          <a:p>
            <a:pPr algn="ctr">
              <a:spcBef>
                <a:spcPct val="50000"/>
              </a:spcBef>
            </a:pPr>
            <a:r>
              <a:rPr lang="es-ES" sz="1000" b="1" dirty="0" smtClean="0">
                <a:solidFill>
                  <a:srgbClr val="0000FF"/>
                </a:solidFill>
                <a:latin typeface="Century Gothic" pitchFamily="34" charset="0"/>
              </a:rPr>
              <a:t>DICIEMBRE  2014</a:t>
            </a:r>
            <a:endParaRPr lang="es-ES" sz="1000" b="1" dirty="0">
              <a:solidFill>
                <a:srgbClr val="0000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908720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Toda la Información estará en la</a:t>
            </a:r>
          </a:p>
          <a:p>
            <a:pPr algn="ctr"/>
            <a:r>
              <a:rPr lang="es-MX" sz="2800" b="1" dirty="0" smtClean="0"/>
              <a:t>Página  </a:t>
            </a:r>
            <a:r>
              <a:rPr lang="es-MX" sz="2800" b="1" dirty="0" smtClean="0"/>
              <a:t>Web   del </a:t>
            </a:r>
          </a:p>
          <a:p>
            <a:pPr algn="ctr"/>
            <a:r>
              <a:rPr lang="es-MX" sz="2800" b="1" dirty="0" smtClean="0"/>
              <a:t>  </a:t>
            </a:r>
            <a:r>
              <a:rPr lang="es-MX" sz="2800" b="1" dirty="0" err="1" smtClean="0"/>
              <a:t>CBTis</a:t>
            </a:r>
            <a:r>
              <a:rPr lang="es-MX" sz="2800" b="1" dirty="0" smtClean="0"/>
              <a:t>  No. 46 </a:t>
            </a:r>
            <a:endParaRPr lang="es-MX" sz="28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043608" y="2799606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 smtClean="0">
                <a:solidFill>
                  <a:srgbClr val="0000FF"/>
                </a:solidFill>
              </a:rPr>
              <a:t>www.cbtis46.edu.mx</a:t>
            </a:r>
            <a:endParaRPr lang="es-MX" sz="6000" b="1" dirty="0">
              <a:solidFill>
                <a:srgbClr val="0000FF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491880" y="4338389"/>
            <a:ext cx="3096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u="sng" dirty="0" smtClean="0">
                <a:solidFill>
                  <a:srgbClr val="FF0000"/>
                </a:solidFill>
              </a:rPr>
              <a:t>ALUMNOS</a:t>
            </a:r>
          </a:p>
          <a:p>
            <a:endParaRPr lang="es-MX" dirty="0"/>
          </a:p>
          <a:p>
            <a:pPr marL="285750" indent="-285750">
              <a:buFont typeface="Wingdings" pitchFamily="2" charset="2"/>
              <a:buChar char="Ø"/>
            </a:pPr>
            <a:r>
              <a:rPr lang="es-MX" sz="2400" dirty="0" smtClean="0"/>
              <a:t>Prácticas  Profesionales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19564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42976" y="642918"/>
            <a:ext cx="698477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0000FF"/>
                </a:solidFill>
              </a:rPr>
              <a:t>GUÍA  PARA  LA  REALIZACIÓN  DE</a:t>
            </a:r>
          </a:p>
          <a:p>
            <a:pPr algn="ctr"/>
            <a:r>
              <a:rPr lang="es-MX" sz="4000" b="1" dirty="0" smtClean="0">
                <a:solidFill>
                  <a:srgbClr val="0000FF"/>
                </a:solidFill>
              </a:rPr>
              <a:t>  PRÁCTICAS  PROFESIONALES</a:t>
            </a:r>
          </a:p>
          <a:p>
            <a:pPr algn="ctr"/>
            <a:endParaRPr lang="es-MX" sz="4000" b="1" dirty="0" smtClean="0">
              <a:solidFill>
                <a:srgbClr val="0000FF"/>
              </a:solidFill>
            </a:endParaRPr>
          </a:p>
          <a:p>
            <a:pPr algn="ctr"/>
            <a:endParaRPr lang="es-MX" sz="4000" b="1" dirty="0" smtClean="0">
              <a:solidFill>
                <a:srgbClr val="0000FF"/>
              </a:solidFill>
            </a:endParaRPr>
          </a:p>
          <a:p>
            <a:pPr algn="ctr"/>
            <a:r>
              <a:rPr lang="es-MX" sz="3200" b="1" dirty="0" smtClean="0">
                <a:solidFill>
                  <a:srgbClr val="FF0000"/>
                </a:solidFill>
              </a:rPr>
              <a:t>Fecha oficial para iniciar las Prácticas Profesionales</a:t>
            </a:r>
          </a:p>
          <a:p>
            <a:pPr algn="ctr"/>
            <a:endParaRPr lang="es-MX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s-MX" sz="3200" b="1" u="sng" dirty="0" smtClean="0"/>
              <a:t> Miércoles 4 de Febrero del 2015.</a:t>
            </a:r>
            <a:endParaRPr lang="es-MX" sz="3200" b="1" u="sng" dirty="0"/>
          </a:p>
        </p:txBody>
      </p:sp>
    </p:spTree>
    <p:extLst>
      <p:ext uri="{BB962C8B-B14F-4D97-AF65-F5344CB8AC3E}">
        <p14:creationId xmlns:p14="http://schemas.microsoft.com/office/powerpoint/2010/main" val="230516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UISPABLO\Desktop\IMG_20141111_132638_1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00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260648"/>
            <a:ext cx="79208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>
                <a:solidFill>
                  <a:srgbClr val="FF0000"/>
                </a:solidFill>
              </a:rPr>
              <a:t>LAS  PRÁCTICAS  PROFESIONALES  LAS  PUEDEN  REALIZAR  EN CUALQUIER  INSTITUCIÓN  PÚBLICA  O  EMPRESA  PRIVADA</a:t>
            </a:r>
          </a:p>
          <a:p>
            <a:pPr algn="ctr"/>
            <a:r>
              <a:rPr lang="es-MX" b="1" i="1" dirty="0" smtClean="0">
                <a:solidFill>
                  <a:srgbClr val="FF0000"/>
                </a:solidFill>
              </a:rPr>
              <a:t>DESDE  UN  TALLER  PEQUEÑO  HASTA  UNA  MACROEMPRESA.</a:t>
            </a:r>
          </a:p>
          <a:p>
            <a:pPr algn="ctr"/>
            <a:r>
              <a:rPr lang="es-MX" b="1" i="1" dirty="0" smtClean="0">
                <a:solidFill>
                  <a:srgbClr val="FF0000"/>
                </a:solidFill>
              </a:rPr>
              <a:t>LAS  EMPRESAS  E  INSTITUCIONES DEBEN  ESTAR  LEGALMENTE  ESTABLECIDAS  Y</a:t>
            </a:r>
          </a:p>
          <a:p>
            <a:pPr algn="ctr"/>
            <a:r>
              <a:rPr lang="es-MX" b="1" i="1" dirty="0" smtClean="0">
                <a:solidFill>
                  <a:srgbClr val="0000FF"/>
                </a:solidFill>
              </a:rPr>
              <a:t>DEBEN  TENER  SU   REGISTRO  FEDERAL  DE  CAUSANTES  (RFC) O  CÉDULA  FISCAL  ,  PAPEL  CON  MEMBRETE   Y   SELLO.</a:t>
            </a:r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4" name="Picture 2" descr="C:\Users\LUISPABLO\Desktop\IMG_20141111_132638_1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37"/>
          <a:stretch/>
        </p:blipFill>
        <p:spPr bwMode="auto">
          <a:xfrm>
            <a:off x="3995936" y="1916832"/>
            <a:ext cx="3592000" cy="4480847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</p:pic>
      <p:pic>
        <p:nvPicPr>
          <p:cNvPr id="5" name="Picture 2" descr="C:\Users\LUISPABLO\Desktop\CIF-S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56892"/>
            <a:ext cx="367240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499992" y="2708920"/>
            <a:ext cx="3240360" cy="648072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8028384" y="2179893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MEMBRETE</a:t>
            </a:r>
            <a:endParaRPr lang="es-MX" sz="1200" dirty="0"/>
          </a:p>
        </p:txBody>
      </p:sp>
      <p:cxnSp>
        <p:nvCxnSpPr>
          <p:cNvPr id="8" name="7 Conector angular"/>
          <p:cNvCxnSpPr>
            <a:stCxn id="6" idx="2"/>
          </p:cNvCxnSpPr>
          <p:nvPr/>
        </p:nvCxnSpPr>
        <p:spPr>
          <a:xfrm rot="5400000">
            <a:off x="7902370" y="2294874"/>
            <a:ext cx="468052" cy="792088"/>
          </a:xfrm>
          <a:prstGeom prst="bentConnector2">
            <a:avLst/>
          </a:prstGeom>
          <a:ln w="25400" cmpd="thickThin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angular"/>
          <p:cNvCxnSpPr/>
          <p:nvPr/>
        </p:nvCxnSpPr>
        <p:spPr>
          <a:xfrm rot="10800000" flipV="1">
            <a:off x="6876257" y="5249552"/>
            <a:ext cx="1186755" cy="468052"/>
          </a:xfrm>
          <a:prstGeom prst="bentConnector3">
            <a:avLst>
              <a:gd name="adj1" fmla="val 50000"/>
            </a:avLst>
          </a:prstGeom>
          <a:ln w="25400" cmpd="thickThin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7740352" y="4767535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SELLO DE LA EMPRESA</a:t>
            </a:r>
            <a:endParaRPr lang="es-MX" sz="1200" b="1" dirty="0"/>
          </a:p>
        </p:txBody>
      </p:sp>
    </p:spTree>
    <p:extLst>
      <p:ext uri="{BB962C8B-B14F-4D97-AF65-F5344CB8AC3E}">
        <p14:creationId xmlns:p14="http://schemas.microsoft.com/office/powerpoint/2010/main" val="212036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624" y="76470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LOS  ALUMNOS   DEBEN  ESTAR  INSCRITOS  EN  </a:t>
            </a:r>
            <a:r>
              <a:rPr lang="es-MX" b="1" dirty="0" smtClean="0">
                <a:solidFill>
                  <a:srgbClr val="0000FF"/>
                </a:solidFill>
              </a:rPr>
              <a:t>VI  SEMESTRE   </a:t>
            </a:r>
            <a:r>
              <a:rPr lang="es-MX" b="1" dirty="0" smtClean="0"/>
              <a:t>Y  ESTAR  AFILIADOS  EN  ALGUNA  INSTITUCIÓN  QUE  LES  BRINDE  LA SEGURIDAD  MÉDICA  Y  SOCIAL , TALES   COMO  </a:t>
            </a:r>
            <a:r>
              <a:rPr lang="es-MX" b="1" dirty="0" smtClean="0">
                <a:solidFill>
                  <a:srgbClr val="FF0000"/>
                </a:solidFill>
              </a:rPr>
              <a:t>IMSS – ISSSTE – SEGURO  POPULAR – </a:t>
            </a:r>
          </a:p>
          <a:p>
            <a:r>
              <a:rPr lang="es-MX" b="1" dirty="0" smtClean="0">
                <a:solidFill>
                  <a:srgbClr val="FF0000"/>
                </a:solidFill>
              </a:rPr>
              <a:t>HOSPITAL  MILITAR,  SEGURO  DE  GASTOS  MÉDICOS  MAYORES</a:t>
            </a:r>
            <a:r>
              <a:rPr lang="es-MX" b="1" dirty="0" smtClean="0"/>
              <a:t>,  ETC….</a:t>
            </a:r>
            <a:endParaRPr lang="es-MX" b="1" dirty="0"/>
          </a:p>
        </p:txBody>
      </p:sp>
      <p:pic>
        <p:nvPicPr>
          <p:cNvPr id="1026" name="Picture 2" descr="Instituto Mexicano del Seguro Social, sitio 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78435"/>
            <a:ext cx="3019425" cy="6667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scargar ISS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6964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EGUP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2362200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edena.gob.mx/templates/sedena/imagenes/logoSEDEN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2913112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guros GN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79287"/>
            <a:ext cx="19050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servicios.metlife.com.mx/estaticos/Seguros/Categorias%20Principales/Personales/info_unit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0" t="49151" r="-54530" b="-49151"/>
          <a:stretch/>
        </p:blipFill>
        <p:spPr bwMode="auto">
          <a:xfrm>
            <a:off x="2981511" y="5509244"/>
            <a:ext cx="191452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844589" y="5170690"/>
            <a:ext cx="1094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Met</a:t>
            </a:r>
            <a:r>
              <a:rPr lang="es-MX" sz="2000" b="1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s-MX" sz="2000" b="1" dirty="0" err="1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Life</a:t>
            </a:r>
            <a:endParaRPr lang="es-MX" sz="2000" b="1" dirty="0">
              <a:solidFill>
                <a:srgbClr val="0070C0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1038" name="Picture 14" descr="http://www.axa.mx/images/header-axa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384063"/>
            <a:ext cx="299085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99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68778" y="2000240"/>
            <a:ext cx="921277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600" b="1" dirty="0" smtClean="0">
                <a:latin typeface="Comic Sans MS" pitchFamily="66" charset="0"/>
                <a:ea typeface="Times New Roman" pitchFamily="18" charset="0"/>
              </a:rPr>
              <a:t>4.-</a:t>
            </a:r>
            <a:r>
              <a:rPr kumimoji="0" lang="es-MX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Solicitar el </a:t>
            </a:r>
            <a:r>
              <a:rPr kumimoji="0" lang="es-MX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hlinkClick r:id="rId2" action="ppaction://hlinkfile"/>
              </a:rPr>
              <a:t>Formato</a:t>
            </a:r>
            <a:r>
              <a:rPr kumimoji="0" lang="es-MX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</a:rPr>
              <a:t> F1 </a:t>
            </a:r>
            <a:r>
              <a:rPr kumimoji="0" lang="es-MX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Departamento de Vinculación con el Sector Productivo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o bajarlo de la página web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hlinkClick r:id="rId3"/>
              </a:rPr>
              <a:t>www.cbtis46.edu.mx</a:t>
            </a:r>
            <a:endParaRPr kumimoji="0" lang="es-MX" sz="2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</a:rPr>
              <a:t>A partir del lunes 1º. de Diciembre del 2014.</a:t>
            </a:r>
            <a:endParaRPr kumimoji="0" lang="es-MX" sz="2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2844" y="2571744"/>
            <a:ext cx="890981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6.-Entregar el </a:t>
            </a:r>
            <a:r>
              <a:rPr kumimoji="0" lang="es-MX" sz="24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</a:rPr>
              <a:t>Formato</a:t>
            </a: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</a:rPr>
              <a:t>F1</a:t>
            </a: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Departamento de Vinculación con el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Sector Productivo para elaborar </a:t>
            </a: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hlinkClick r:id="rId2" action="ppaction://hlinkfile"/>
              </a:rPr>
              <a:t>la carta de presentación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13862" y="2714620"/>
            <a:ext cx="65501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7.-Acudir a la empresa, para entregar la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Carta de Presentación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628</Words>
  <Application>Microsoft Office PowerPoint</Application>
  <PresentationFormat>Presentación en pantalla (4:3)</PresentationFormat>
  <Paragraphs>99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cbtis 46</dc:creator>
  <cp:lastModifiedBy>LUISPABLO</cp:lastModifiedBy>
  <cp:revision>50</cp:revision>
  <dcterms:created xsi:type="dcterms:W3CDTF">2010-11-18T20:48:47Z</dcterms:created>
  <dcterms:modified xsi:type="dcterms:W3CDTF">2014-11-19T18:37:14Z</dcterms:modified>
</cp:coreProperties>
</file>