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4" r:id="rId1"/>
  </p:sldMasterIdLst>
  <p:handoutMasterIdLst>
    <p:handoutMasterId r:id="rId4"/>
  </p:handoutMasterIdLst>
  <p:sldIdLst>
    <p:sldId id="256" r:id="rId2"/>
    <p:sldId id="260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2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97282BC-9E81-4C36-A8F5-EFFF5C15E2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E1D6C52-1C71-4553-B873-2B7FACE0F5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EF345-154B-44B3-AB6E-9725D44E1149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B98D5C-7B12-4557-BD26-D0DC383CF9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2016DC3-2BB3-43C4-8891-8C135A461D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B515-82EB-4E4E-A6F4-7148EB4699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664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3352802"/>
            <a:ext cx="4950338" cy="301704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6369841"/>
            <a:ext cx="4950338" cy="150171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5761545"/>
            <a:ext cx="1046605" cy="1042375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6039389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16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12800"/>
            <a:ext cx="4943989" cy="415605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5805395"/>
            <a:ext cx="4943989" cy="207448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422203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325521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724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812800"/>
            <a:ext cx="4582190" cy="38608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4673600"/>
            <a:ext cx="4240416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5805395"/>
            <a:ext cx="4943989" cy="207448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422203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325521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864007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3873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0489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251202"/>
            <a:ext cx="4943989" cy="363312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6908800"/>
            <a:ext cx="4943989" cy="97282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5327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812800"/>
            <a:ext cx="4582190" cy="38608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5791200"/>
            <a:ext cx="5016219" cy="11176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6908800"/>
            <a:ext cx="5016219" cy="97282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864007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3873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583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36543"/>
            <a:ext cx="4943988" cy="3840027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5791200"/>
            <a:ext cx="4943989" cy="11176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6908800"/>
            <a:ext cx="4943989" cy="97282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174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9016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836542"/>
            <a:ext cx="1242099" cy="7045089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836542"/>
            <a:ext cx="3537261" cy="70450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968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832147"/>
            <a:ext cx="4941899" cy="170785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2844800"/>
            <a:ext cx="4943989" cy="50368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610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2766083"/>
            <a:ext cx="4943989" cy="19584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4775200"/>
            <a:ext cx="4943989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422203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325521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030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2848942"/>
            <a:ext cx="2398148" cy="502319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2848942"/>
            <a:ext cx="2397820" cy="502319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05037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32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2968835"/>
            <a:ext cx="2155947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3737185"/>
            <a:ext cx="2398149" cy="41409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2964531"/>
            <a:ext cx="2154929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3732881"/>
            <a:ext cx="2396760" cy="41409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05037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873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832147"/>
            <a:ext cx="4941900" cy="170785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852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3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594784"/>
            <a:ext cx="1972188" cy="1301749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594786"/>
            <a:ext cx="2843180" cy="7219951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131484"/>
            <a:ext cx="1972188" cy="568324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284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6400800"/>
            <a:ext cx="4943989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846620"/>
            <a:ext cx="4943989" cy="513996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156451"/>
            <a:ext cx="4943989" cy="658283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494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04800"/>
            <a:ext cx="1485900" cy="8851504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380"/>
            <a:ext cx="1464204" cy="913729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9144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832147"/>
            <a:ext cx="4941900" cy="17078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2844800"/>
            <a:ext cx="4943989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8180120"/>
            <a:ext cx="574785" cy="493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8181080"/>
            <a:ext cx="4287366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050378"/>
            <a:ext cx="43873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571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  <p:sldLayoutId id="2147484246" r:id="rId12"/>
    <p:sldLayoutId id="2147484247" r:id="rId13"/>
    <p:sldLayoutId id="2147484248" r:id="rId14"/>
    <p:sldLayoutId id="2147484249" r:id="rId15"/>
    <p:sldLayoutId id="214748425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19324050460999_Martinez_Tellez_BrendaLizeth.pdf" TargetMode="External"/><Relationship Id="rId2" Type="http://schemas.openxmlformats.org/officeDocument/2006/relationships/hyperlink" Target="SOLICITUD%20DE%20DESCUENTO%20SEP-SNTE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C94E25FF-90FE-47C5-9B2F-DA66391CC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449080"/>
              </p:ext>
            </p:extLst>
          </p:nvPr>
        </p:nvGraphicFramePr>
        <p:xfrm>
          <a:off x="634482" y="877078"/>
          <a:ext cx="5865175" cy="518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398">
                  <a:extLst>
                    <a:ext uri="{9D8B030D-6E8A-4147-A177-3AD203B41FA5}">
                      <a16:colId xmlns:a16="http://schemas.microsoft.com/office/drawing/2014/main" val="1949112924"/>
                    </a:ext>
                  </a:extLst>
                </a:gridCol>
                <a:gridCol w="946768">
                  <a:extLst>
                    <a:ext uri="{9D8B030D-6E8A-4147-A177-3AD203B41FA5}">
                      <a16:colId xmlns:a16="http://schemas.microsoft.com/office/drawing/2014/main" val="496650709"/>
                    </a:ext>
                  </a:extLst>
                </a:gridCol>
                <a:gridCol w="833479">
                  <a:extLst>
                    <a:ext uri="{9D8B030D-6E8A-4147-A177-3AD203B41FA5}">
                      <a16:colId xmlns:a16="http://schemas.microsoft.com/office/drawing/2014/main" val="1169028039"/>
                    </a:ext>
                  </a:extLst>
                </a:gridCol>
                <a:gridCol w="890124">
                  <a:extLst>
                    <a:ext uri="{9D8B030D-6E8A-4147-A177-3AD203B41FA5}">
                      <a16:colId xmlns:a16="http://schemas.microsoft.com/office/drawing/2014/main" val="728950241"/>
                    </a:ext>
                  </a:extLst>
                </a:gridCol>
                <a:gridCol w="2081406">
                  <a:extLst>
                    <a:ext uri="{9D8B030D-6E8A-4147-A177-3AD203B41FA5}">
                      <a16:colId xmlns:a16="http://schemas.microsoft.com/office/drawing/2014/main" val="1826157103"/>
                    </a:ext>
                  </a:extLst>
                </a:gridCol>
              </a:tblGrid>
              <a:tr h="629745">
                <a:tc>
                  <a:txBody>
                    <a:bodyPr/>
                    <a:lstStyle/>
                    <a:p>
                      <a:r>
                        <a:rPr lang="es-ES" sz="1100" dirty="0"/>
                        <a:t>Actividad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Nuevo ingreso (primer semestre aceptados)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Tercer semestre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Quinto semestre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Observaciones a considerar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537390943"/>
                  </a:ext>
                </a:extLst>
              </a:tr>
              <a:tr h="1367006">
                <a:tc>
                  <a:txBody>
                    <a:bodyPr/>
                    <a:lstStyle/>
                    <a:p>
                      <a:r>
                        <a:rPr lang="es-ES" sz="1100" dirty="0"/>
                        <a:t>Recepción de documentos para descuento minuta SEP-SNTE(UNICOS DÍAS)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Fecha por confirmar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20 de agosto 2020 en horario de 6:00 am a 11:00 pm a través de la plataforma Google </a:t>
                      </a:r>
                      <a:r>
                        <a:rPr lang="es-ES" sz="1100" dirty="0" err="1"/>
                        <a:t>Classroom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21 de agosto de 2020 en horario de 6:00 am a 11:00 pm a través de la plataforma Google </a:t>
                      </a:r>
                      <a:r>
                        <a:rPr lang="es-ES" sz="1100" dirty="0" err="1"/>
                        <a:t>Classroom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1. Leer detenida y atentamente las indicaciones.</a:t>
                      </a:r>
                    </a:p>
                    <a:p>
                      <a:r>
                        <a:rPr lang="es-ES" sz="1100" dirty="0"/>
                        <a:t>2. Las fechas establecidas son inamovibles, si la documentación no es recibida o no está completa no se podrá otorgar el descuento.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489143323"/>
                  </a:ext>
                </a:extLst>
              </a:tr>
              <a:tr h="1367006">
                <a:tc>
                  <a:txBody>
                    <a:bodyPr/>
                    <a:lstStyle/>
                    <a:p>
                      <a:r>
                        <a:rPr lang="es-ES" sz="1100" dirty="0"/>
                        <a:t>Recepción de documentos para descuento de hermanos 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Fecha por confirmar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 gridSpan="2">
                  <a:txBody>
                    <a:bodyPr/>
                    <a:lstStyle/>
                    <a:p>
                      <a:r>
                        <a:rPr lang="es-ES" sz="1100" dirty="0"/>
                        <a:t>24 de agosto 2020 en un horario de 6:00 am a 11:00 pm a través de la plataforma Google </a:t>
                      </a:r>
                      <a:r>
                        <a:rPr lang="es-ES" sz="1100" dirty="0" err="1"/>
                        <a:t>Classroom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1. Leer detenida y atentamente las indicaciones.</a:t>
                      </a:r>
                    </a:p>
                    <a:p>
                      <a:r>
                        <a:rPr lang="es-ES" sz="1100" dirty="0"/>
                        <a:t>2. Las fechas establecidas son inamovibles, si la documentación no es recibida o no está completa no se podrá otorgar el descuento.</a:t>
                      </a:r>
                    </a:p>
                    <a:p>
                      <a:r>
                        <a:rPr lang="es-ES" sz="1100" dirty="0"/>
                        <a:t>3. Deberán enviar un solo documento que contenga la información de los 2 hermanos.</a:t>
                      </a:r>
                      <a:endParaRPr lang="es-MX" sz="1100" dirty="0"/>
                    </a:p>
                    <a:p>
                      <a:endParaRPr lang="es-MX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769421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55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5FD36-AA17-48A9-B251-B6272120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69" y="260334"/>
            <a:ext cx="5916889" cy="971309"/>
          </a:xfrm>
        </p:spPr>
        <p:txBody>
          <a:bodyPr>
            <a:noAutofit/>
          </a:bodyPr>
          <a:lstStyle/>
          <a:p>
            <a:pPr algn="just"/>
            <a:r>
              <a:rPr lang="es-ES" sz="1400" b="1" dirty="0"/>
              <a:t>DOCUMENTACIÓN REQUERIDA PARA OTORGAR EL DESCUENTO A TRABAJADORES DOCENTES, PERSONAL DE APOYO Y ASISTENCIA A LA EDUCACIÓN DEPENDIENTES DE LA SECRETARÍA DE EDUCACIÓN PUBLICA FEDERAL MINUTA NACIONAL SEP-SNTE PUNTO 69.</a:t>
            </a:r>
            <a:endParaRPr lang="es-MX" sz="14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E6DCC1-BB2B-45B5-87EF-4597E1D66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709" y="1304137"/>
            <a:ext cx="5915025" cy="77465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1300" b="1" dirty="0"/>
              <a:t> PARA ALUMNOS DE TERCER SEMESTRE. 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100" dirty="0"/>
              <a:t>Solicitud de descuento. (Se adjunta formato </a:t>
            </a:r>
            <a:r>
              <a:rPr lang="es-MX" sz="1100" dirty="0">
                <a:hlinkClick r:id="rId2" action="ppaction://hlinkfile"/>
              </a:rPr>
              <a:t>clik aquí</a:t>
            </a:r>
            <a:r>
              <a:rPr lang="es-MX" sz="1100" dirty="0"/>
              <a:t>)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100" dirty="0"/>
              <a:t>Boleta Final de Calificaciones de segundo semestre (la que trae el promedio), que muestre que es alumno regular. 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100" dirty="0"/>
              <a:t>Original de la Constancia de Servicios del Trabajador (a) expedida por la institución donde labora, donde se acredite lo siguiente: la (s) plaza(s)  y el tipo de nombramiento en la (s) plaza (s) que le correspondan, fecha de ingreso, funciones (administrativas y/o docentes), deberá señalar que esta en servicio activo.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100" dirty="0"/>
              <a:t>Comprobante de las percepciones y deducciones del trabajador, correspondiente a la quincena inmediata anterior a la fecha de entrega de la documentación. (De la primer quincena de agosto).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100" dirty="0"/>
              <a:t>Credencial del SNTE (ambos lados en una sola hoja). En caso de no tenerla deberá escanear oficio de solicitud  de descuento por parte del sindicato, dirigido al </a:t>
            </a:r>
            <a:r>
              <a:rPr lang="es-ES" sz="1100" dirty="0"/>
              <a:t>COMITÉ ESCOLAR DE ADMINISTRACIÓN PARTICIPATIVA DEL CENTRO DE BACHILLERATO TECNOLÓGICO INDUSTRIAL Y DE SERVICIOS No. 46 MIGUEL HIDALGO Y COSTILLA</a:t>
            </a:r>
            <a:r>
              <a:rPr lang="es-MX" sz="1100" dirty="0"/>
              <a:t>, indicando los datos completos del alumno (nombre completo, grado, grupo y especialidad) que será beneficiario del descuento e indicar los datos del trabajador y especificar que son miembros activos del  mismo.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100" dirty="0"/>
              <a:t>Acta de nacimiento DEL ALUMNO. (para acreditar parentesco)</a:t>
            </a:r>
          </a:p>
          <a:p>
            <a:pPr marL="0" indent="0" algn="just">
              <a:buNone/>
            </a:pPr>
            <a:r>
              <a:rPr lang="es-ES" sz="1200" b="1" u="sng" dirty="0"/>
              <a:t>Nota 1.</a:t>
            </a:r>
            <a:r>
              <a:rPr lang="es-ES" sz="1200" dirty="0"/>
              <a:t> La recepción de documentación será a través del curso de Google </a:t>
            </a:r>
            <a:r>
              <a:rPr lang="es-ES" sz="1200" dirty="0" err="1"/>
              <a:t>Classrom</a:t>
            </a:r>
            <a:r>
              <a:rPr lang="es-ES" sz="1200" dirty="0"/>
              <a:t> con el siguiente código: </a:t>
            </a:r>
            <a:r>
              <a:rPr lang="pt-BR" sz="1200" b="1" u="sng" dirty="0"/>
              <a:t>zerpg5r</a:t>
            </a:r>
            <a:r>
              <a:rPr lang="es-MX" sz="1200" dirty="0"/>
              <a:t>. El día 20 DE AGOSTO DE 2020 en un horario de 6:00 a 23:00 horas. La fecha y horario es </a:t>
            </a:r>
            <a:r>
              <a:rPr lang="es-MX" sz="1200" b="1" dirty="0"/>
              <a:t>ÚNICO</a:t>
            </a:r>
            <a:r>
              <a:rPr lang="es-MX" sz="1200" dirty="0"/>
              <a:t>, no se recibirá documentación alguna fuera del horario y fecha establecido </a:t>
            </a:r>
            <a:r>
              <a:rPr lang="es-MX" sz="1200" b="1" dirty="0"/>
              <a:t>SIN EXCEPCIÓN ALGUNA. </a:t>
            </a:r>
            <a:r>
              <a:rPr lang="es-MX" sz="1200" dirty="0"/>
              <a:t>Si la documentación no se entrega a tiempo deberá pagar la cuota voluntaria en su totalidad.</a:t>
            </a:r>
            <a:endParaRPr lang="es-MX" sz="1200" b="1" dirty="0"/>
          </a:p>
          <a:p>
            <a:pPr marL="0" lvl="1" indent="0" algn="just">
              <a:buNone/>
            </a:pPr>
            <a:r>
              <a:rPr lang="es-MX" b="1" u="sng" dirty="0"/>
              <a:t>Nota 2</a:t>
            </a:r>
            <a:r>
              <a:rPr lang="es-MX" dirty="0"/>
              <a:t>: La documentación debe entregarse COMPLETA, en caso contrario no se aplicará el descuento y deberá pagar la cuota voluntaria en su totalidad.</a:t>
            </a:r>
          </a:p>
          <a:p>
            <a:pPr marL="0" lvl="1" indent="0" algn="just">
              <a:buNone/>
            </a:pPr>
            <a:r>
              <a:rPr lang="es-MX" b="1" u="sng" dirty="0"/>
              <a:t>Nota 3:</a:t>
            </a:r>
            <a:r>
              <a:rPr lang="es-MX" dirty="0"/>
              <a:t> La documentación debe escanearse en el orden señalado, de manera </a:t>
            </a:r>
            <a:r>
              <a:rPr lang="es-MX" b="1" u="sng" dirty="0"/>
              <a:t>legible</a:t>
            </a:r>
            <a:r>
              <a:rPr lang="es-MX" dirty="0"/>
              <a:t> en </a:t>
            </a:r>
            <a:r>
              <a:rPr lang="es-MX" b="1" u="sng" dirty="0"/>
              <a:t>un solo archivo PDF</a:t>
            </a:r>
            <a:r>
              <a:rPr lang="es-MX" dirty="0"/>
              <a:t> que se denominará: </a:t>
            </a:r>
            <a:r>
              <a:rPr lang="es-MX" dirty="0" err="1"/>
              <a:t>TuNúmerodeControl_ApellidoPaterno_ApellidoMaterno_Nombre</a:t>
            </a:r>
            <a:r>
              <a:rPr lang="es-MX" dirty="0"/>
              <a:t>(s). </a:t>
            </a:r>
          </a:p>
          <a:p>
            <a:pPr marL="0" lvl="1" indent="0" algn="just">
              <a:buNone/>
            </a:pPr>
            <a:r>
              <a:rPr lang="es-MX" b="1" i="1" dirty="0"/>
              <a:t>Ejemplo:</a:t>
            </a:r>
            <a:r>
              <a:rPr lang="es-MX" dirty="0"/>
              <a:t> </a:t>
            </a:r>
            <a:r>
              <a:rPr lang="es-MX" b="1" dirty="0"/>
              <a:t>19324050460999_Martinez_Tellez_BrendaLizeth.pdf</a:t>
            </a:r>
            <a:r>
              <a:rPr lang="es-MX" dirty="0"/>
              <a:t>  (Ejemplo visual de como debe quedar el documento </a:t>
            </a:r>
            <a:r>
              <a:rPr lang="es-MX" dirty="0">
                <a:hlinkClick r:id="rId3" action="ppaction://hlinkfile"/>
              </a:rPr>
              <a:t>click aquí</a:t>
            </a:r>
            <a:r>
              <a:rPr lang="es-MX" dirty="0"/>
              <a:t>).</a:t>
            </a:r>
          </a:p>
          <a:p>
            <a:pPr marL="0" lvl="1" indent="0" algn="just">
              <a:buNone/>
            </a:pPr>
            <a:r>
              <a:rPr lang="es-MX" b="1" u="sng" dirty="0"/>
              <a:t>Nota 4:</a:t>
            </a:r>
            <a:r>
              <a:rPr lang="es-MX" dirty="0"/>
              <a:t> A las solicitudes que cumplan con lo establecido, se les aplicará el descuento de manera directa en la ficha de depósito.</a:t>
            </a:r>
          </a:p>
          <a:p>
            <a:pPr marL="0" lvl="1" indent="0" algn="just">
              <a:buNone/>
            </a:pPr>
            <a:endParaRPr lang="es-MX" sz="1100" dirty="0"/>
          </a:p>
          <a:p>
            <a:pPr lvl="1" indent="-257175" algn="just">
              <a:buFont typeface="+mj-lt"/>
              <a:buAutoNum type="arabicPeriod"/>
            </a:pPr>
            <a:endParaRPr lang="es-MX" sz="1100" dirty="0"/>
          </a:p>
          <a:p>
            <a:pPr marL="257175" lvl="1" indent="0" algn="just">
              <a:buNone/>
            </a:pP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408242587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11976</TotalTime>
  <Words>641</Words>
  <Application>Microsoft Office PowerPoint</Application>
  <PresentationFormat>Carta (216 x 279 mm)</PresentationFormat>
  <Paragraphs>31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Espiral</vt:lpstr>
      <vt:lpstr>Presentación de PowerPoint</vt:lpstr>
      <vt:lpstr>DOCUMENTACIÓN REQUERIDA PARA OTORGAR EL DESCUENTO A TRABAJADORES DOCENTES, PERSONAL DE APOYO Y ASISTENCIA A LA EDUCACIÓN DEPENDIENTES DE LA SECRETARÍA DE EDUCACIÓN PUBLICA FEDERAL MINUTA NACIONAL SEP-SNTE PUNTO 69.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Brenda Lizeth Martínez Téllez</dc:creator>
  <cp:lastModifiedBy>Brenda Lizeth Martínez Téllez</cp:lastModifiedBy>
  <cp:revision>25</cp:revision>
  <dcterms:created xsi:type="dcterms:W3CDTF">2020-08-05T21:22:47Z</dcterms:created>
  <dcterms:modified xsi:type="dcterms:W3CDTF">2020-08-17T18:52:50Z</dcterms:modified>
</cp:coreProperties>
</file>