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34" r:id="rId1"/>
  </p:sldMasterIdLst>
  <p:handoutMasterIdLst>
    <p:handoutMasterId r:id="rId4"/>
  </p:handoutMasterIdLst>
  <p:sldIdLst>
    <p:sldId id="256" r:id="rId2"/>
    <p:sldId id="260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2" d="100"/>
          <a:sy n="52" d="100"/>
        </p:scale>
        <p:origin x="223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86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D97282BC-9E81-4C36-A8F5-EFFF5C15E2B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E1D6C52-1C71-4553-B873-2B7FACE0F5B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EF345-154B-44B3-AB6E-9725D44E1149}" type="datetimeFigureOut">
              <a:rPr lang="es-MX" smtClean="0"/>
              <a:t>17/08/2020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FB98D5C-7B12-4557-BD26-D0DC383CF95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2016DC3-2BB3-43C4-8891-8C135A461D4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EFB515-82EB-4E4E-A6F4-7148EB46990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66640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6813" y="3352802"/>
            <a:ext cx="4950338" cy="3017041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6813" y="6369841"/>
            <a:ext cx="4950338" cy="1501711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2406-B516-4009-BF11-C12154EA4018}" type="datetimeFigureOut">
              <a:rPr lang="es-MX" smtClean="0"/>
              <a:t>17/08/2020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8"/>
          <p:cNvSpPr/>
          <p:nvPr/>
        </p:nvSpPr>
        <p:spPr bwMode="auto">
          <a:xfrm>
            <a:off x="-23789" y="5761545"/>
            <a:ext cx="1046605" cy="1042375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7500" y="6039389"/>
            <a:ext cx="438734" cy="486833"/>
          </a:xfrm>
        </p:spPr>
        <p:txBody>
          <a:bodyPr/>
          <a:lstStyle/>
          <a:p>
            <a:fld id="{F4048636-CC85-4CF4-9D96-CBC97211CC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5160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812800"/>
            <a:ext cx="4943989" cy="4156053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5805395"/>
            <a:ext cx="4943989" cy="2074485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2406-B516-4009-BF11-C12154EA4018}" type="datetimeFigureOut">
              <a:rPr lang="es-MX" smtClean="0"/>
              <a:t>17/08/2020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4222037"/>
            <a:ext cx="1018767" cy="67734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4325521"/>
            <a:ext cx="438734" cy="486833"/>
          </a:xfrm>
        </p:spPr>
        <p:txBody>
          <a:bodyPr/>
          <a:lstStyle/>
          <a:p>
            <a:fld id="{F4048636-CC85-4CF4-9D96-CBC97211CC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7245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1093" y="812800"/>
            <a:ext cx="4582190" cy="38608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811979" y="4673600"/>
            <a:ext cx="4240416" cy="508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5805395"/>
            <a:ext cx="4943989" cy="2074485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2406-B516-4009-BF11-C12154EA4018}" type="datetimeFigureOut">
              <a:rPr lang="es-MX" smtClean="0"/>
              <a:t>17/08/2020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44" y="4222037"/>
            <a:ext cx="1018767" cy="67734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4325521"/>
            <a:ext cx="438734" cy="486833"/>
          </a:xfrm>
        </p:spPr>
        <p:txBody>
          <a:bodyPr/>
          <a:lstStyle/>
          <a:p>
            <a:fld id="{F4048636-CC85-4CF4-9D96-CBC97211CC10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TextBox 13"/>
          <p:cNvSpPr txBox="1"/>
          <p:nvPr/>
        </p:nvSpPr>
        <p:spPr>
          <a:xfrm>
            <a:off x="1356238" y="864007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27150" y="3873742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60489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3251202"/>
            <a:ext cx="4943989" cy="363312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2" y="6908800"/>
            <a:ext cx="4943989" cy="972829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2406-B516-4009-BF11-C12154EA4018}" type="datetimeFigureOut">
              <a:rPr lang="es-MX" smtClean="0"/>
              <a:t>17/08/2020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6547547"/>
            <a:ext cx="1018767" cy="67734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6644118"/>
            <a:ext cx="438734" cy="486833"/>
          </a:xfrm>
        </p:spPr>
        <p:txBody>
          <a:bodyPr/>
          <a:lstStyle/>
          <a:p>
            <a:fld id="{F4048636-CC85-4CF4-9D96-CBC97211CC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53272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641093" y="812800"/>
            <a:ext cx="4582190" cy="38608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56811" y="5791200"/>
            <a:ext cx="5016219" cy="11176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1" y="6908800"/>
            <a:ext cx="5016219" cy="972829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2406-B516-4009-BF11-C12154EA4018}" type="datetimeFigureOut">
              <a:rPr lang="es-MX" smtClean="0"/>
              <a:t>17/08/2020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44" y="6547547"/>
            <a:ext cx="1018767" cy="67734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6644118"/>
            <a:ext cx="438734" cy="486833"/>
          </a:xfrm>
        </p:spPr>
        <p:txBody>
          <a:bodyPr/>
          <a:lstStyle/>
          <a:p>
            <a:fld id="{F4048636-CC85-4CF4-9D96-CBC97211CC10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TextBox 10"/>
          <p:cNvSpPr txBox="1"/>
          <p:nvPr/>
        </p:nvSpPr>
        <p:spPr>
          <a:xfrm>
            <a:off x="1356238" y="864007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27150" y="3873742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275838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836543"/>
            <a:ext cx="4943988" cy="3840027"/>
          </a:xfr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56812" y="5791200"/>
            <a:ext cx="4943989" cy="11176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2" y="6908800"/>
            <a:ext cx="4943989" cy="972829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2406-B516-4009-BF11-C12154EA4018}" type="datetimeFigureOut">
              <a:rPr lang="es-MX" smtClean="0"/>
              <a:t>17/08/2020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6547547"/>
            <a:ext cx="1018767" cy="67734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6644118"/>
            <a:ext cx="438734" cy="486833"/>
          </a:xfrm>
        </p:spPr>
        <p:txBody>
          <a:bodyPr/>
          <a:lstStyle/>
          <a:p>
            <a:fld id="{F4048636-CC85-4CF4-9D96-CBC97211CC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1747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2406-B516-4009-BF11-C12154EA4018}" type="datetimeFigureOut">
              <a:rPr lang="es-MX" smtClean="0"/>
              <a:t>17/08/2020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948259"/>
            <a:ext cx="1018767" cy="67734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48636-CC85-4CF4-9D96-CBC97211CC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90160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8901" y="836542"/>
            <a:ext cx="1242099" cy="7045089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56812" y="836542"/>
            <a:ext cx="3537261" cy="70450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2406-B516-4009-BF11-C12154EA4018}" type="datetimeFigureOut">
              <a:rPr lang="es-MX" smtClean="0"/>
              <a:t>17/08/2020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948259"/>
            <a:ext cx="1018767" cy="67734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48636-CC85-4CF4-9D96-CBC97211CC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9687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01" y="832147"/>
            <a:ext cx="4941899" cy="170785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6812" y="2844800"/>
            <a:ext cx="4943989" cy="503682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2406-B516-4009-BF11-C12154EA4018}" type="datetimeFigureOut">
              <a:rPr lang="es-MX" smtClean="0"/>
              <a:t>17/08/2020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948259"/>
            <a:ext cx="1018767" cy="67734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48636-CC85-4CF4-9D96-CBC97211CC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6104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2766083"/>
            <a:ext cx="4943989" cy="19584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4775200"/>
            <a:ext cx="4943989" cy="11472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2406-B516-4009-BF11-C12154EA4018}" type="datetimeFigureOut">
              <a:rPr lang="es-MX" smtClean="0"/>
              <a:t>17/08/2020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4222037"/>
            <a:ext cx="1018767" cy="67734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4325521"/>
            <a:ext cx="438734" cy="486833"/>
          </a:xfrm>
        </p:spPr>
        <p:txBody>
          <a:bodyPr/>
          <a:lstStyle/>
          <a:p>
            <a:fld id="{F4048636-CC85-4CF4-9D96-CBC97211CC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0300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56813" y="2848942"/>
            <a:ext cx="2398148" cy="5023196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2981" y="2848942"/>
            <a:ext cx="2397820" cy="5023196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2406-B516-4009-BF11-C12154EA4018}" type="datetimeFigureOut">
              <a:rPr lang="es-MX" smtClean="0"/>
              <a:t>17/08/2020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44" y="948259"/>
            <a:ext cx="1018767" cy="67734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1050378"/>
            <a:ext cx="438734" cy="486833"/>
          </a:xfrm>
        </p:spPr>
        <p:txBody>
          <a:bodyPr/>
          <a:lstStyle/>
          <a:p>
            <a:fld id="{F4048636-CC85-4CF4-9D96-CBC97211CC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72322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99014" y="2968835"/>
            <a:ext cx="2155947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6811" y="3737185"/>
            <a:ext cx="2398149" cy="41409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2116" y="2964531"/>
            <a:ext cx="2154929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00286" y="3732881"/>
            <a:ext cx="2396760" cy="41409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2406-B516-4009-BF11-C12154EA4018}" type="datetimeFigureOut">
              <a:rPr lang="es-MX" smtClean="0"/>
              <a:t>17/08/2020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948259"/>
            <a:ext cx="1018767" cy="67734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1050378"/>
            <a:ext cx="438734" cy="486833"/>
          </a:xfrm>
        </p:spPr>
        <p:txBody>
          <a:bodyPr/>
          <a:lstStyle/>
          <a:p>
            <a:fld id="{F4048636-CC85-4CF4-9D96-CBC97211CC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8732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00" y="832147"/>
            <a:ext cx="4941900" cy="170785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2406-B516-4009-BF11-C12154EA4018}" type="datetimeFigureOut">
              <a:rPr lang="es-MX" smtClean="0"/>
              <a:t>17/08/2020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44" y="948259"/>
            <a:ext cx="1018767" cy="67734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48636-CC85-4CF4-9D96-CBC97211CC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8529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2406-B516-4009-BF11-C12154EA4018}" type="datetimeFigureOut">
              <a:rPr lang="es-MX" smtClean="0"/>
              <a:t>17/08/2020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Freeform 11"/>
          <p:cNvSpPr/>
          <p:nvPr/>
        </p:nvSpPr>
        <p:spPr bwMode="auto">
          <a:xfrm flipV="1">
            <a:off x="44" y="948259"/>
            <a:ext cx="1018767" cy="67734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48636-CC85-4CF4-9D96-CBC97211CC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0739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1" y="594784"/>
            <a:ext cx="1972188" cy="1301749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7620" y="594786"/>
            <a:ext cx="2843180" cy="7219951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1" y="2131484"/>
            <a:ext cx="1972188" cy="5683248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2406-B516-4009-BF11-C12154EA4018}" type="datetimeFigureOut">
              <a:rPr lang="es-MX" smtClean="0"/>
              <a:t>17/08/2020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948259"/>
            <a:ext cx="1018767" cy="67734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48636-CC85-4CF4-9D96-CBC97211CC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2845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6400800"/>
            <a:ext cx="4943989" cy="755651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56812" y="846620"/>
            <a:ext cx="4943989" cy="5139960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2" y="7156451"/>
            <a:ext cx="4943989" cy="658283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2406-B516-4009-BF11-C12154EA4018}" type="datetimeFigureOut">
              <a:rPr lang="es-MX" smtClean="0"/>
              <a:t>17/08/2020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6547547"/>
            <a:ext cx="1018767" cy="67734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6644118"/>
            <a:ext cx="438734" cy="486833"/>
          </a:xfrm>
        </p:spPr>
        <p:txBody>
          <a:bodyPr/>
          <a:lstStyle/>
          <a:p>
            <a:fld id="{F4048636-CC85-4CF4-9D96-CBC97211CC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4945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304800"/>
            <a:ext cx="1485900" cy="8851504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15316" y="380"/>
            <a:ext cx="1464204" cy="9137291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37160" cy="9144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8900" y="832147"/>
            <a:ext cx="4941900" cy="170785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2844800"/>
            <a:ext cx="4943989" cy="518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29300" y="8180120"/>
            <a:ext cx="574785" cy="4935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82406-B516-4009-BF11-C12154EA4018}" type="datetimeFigureOut">
              <a:rPr lang="es-MX" smtClean="0"/>
              <a:t>17/08/2020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6811" y="8181080"/>
            <a:ext cx="4287366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83421" y="1050378"/>
            <a:ext cx="438734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F4048636-CC85-4CF4-9D96-CBC97211CC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5718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35" r:id="rId1"/>
    <p:sldLayoutId id="2147484236" r:id="rId2"/>
    <p:sldLayoutId id="2147484237" r:id="rId3"/>
    <p:sldLayoutId id="2147484238" r:id="rId4"/>
    <p:sldLayoutId id="2147484239" r:id="rId5"/>
    <p:sldLayoutId id="2147484240" r:id="rId6"/>
    <p:sldLayoutId id="2147484241" r:id="rId7"/>
    <p:sldLayoutId id="2147484242" r:id="rId8"/>
    <p:sldLayoutId id="2147484243" r:id="rId9"/>
    <p:sldLayoutId id="2147484244" r:id="rId10"/>
    <p:sldLayoutId id="2147484245" r:id="rId11"/>
    <p:sldLayoutId id="2147484246" r:id="rId12"/>
    <p:sldLayoutId id="2147484247" r:id="rId13"/>
    <p:sldLayoutId id="2147484248" r:id="rId14"/>
    <p:sldLayoutId id="2147484249" r:id="rId15"/>
    <p:sldLayoutId id="2147484250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19324050460999_Martinez_Tellez_BrendaLizeth.pdf" TargetMode="External"/><Relationship Id="rId2" Type="http://schemas.openxmlformats.org/officeDocument/2006/relationships/hyperlink" Target="SOLICITUD%20DE%20DESCUENTO%20SEP-SNTE.do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C94E25FF-90FE-47C5-9B2F-DA66391CCA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2449080"/>
              </p:ext>
            </p:extLst>
          </p:nvPr>
        </p:nvGraphicFramePr>
        <p:xfrm>
          <a:off x="634482" y="877078"/>
          <a:ext cx="5865175" cy="51835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398">
                  <a:extLst>
                    <a:ext uri="{9D8B030D-6E8A-4147-A177-3AD203B41FA5}">
                      <a16:colId xmlns:a16="http://schemas.microsoft.com/office/drawing/2014/main" val="1949112924"/>
                    </a:ext>
                  </a:extLst>
                </a:gridCol>
                <a:gridCol w="946768">
                  <a:extLst>
                    <a:ext uri="{9D8B030D-6E8A-4147-A177-3AD203B41FA5}">
                      <a16:colId xmlns:a16="http://schemas.microsoft.com/office/drawing/2014/main" val="496650709"/>
                    </a:ext>
                  </a:extLst>
                </a:gridCol>
                <a:gridCol w="833479">
                  <a:extLst>
                    <a:ext uri="{9D8B030D-6E8A-4147-A177-3AD203B41FA5}">
                      <a16:colId xmlns:a16="http://schemas.microsoft.com/office/drawing/2014/main" val="1169028039"/>
                    </a:ext>
                  </a:extLst>
                </a:gridCol>
                <a:gridCol w="890124">
                  <a:extLst>
                    <a:ext uri="{9D8B030D-6E8A-4147-A177-3AD203B41FA5}">
                      <a16:colId xmlns:a16="http://schemas.microsoft.com/office/drawing/2014/main" val="728950241"/>
                    </a:ext>
                  </a:extLst>
                </a:gridCol>
                <a:gridCol w="2081406">
                  <a:extLst>
                    <a:ext uri="{9D8B030D-6E8A-4147-A177-3AD203B41FA5}">
                      <a16:colId xmlns:a16="http://schemas.microsoft.com/office/drawing/2014/main" val="1826157103"/>
                    </a:ext>
                  </a:extLst>
                </a:gridCol>
              </a:tblGrid>
              <a:tr h="629745">
                <a:tc>
                  <a:txBody>
                    <a:bodyPr/>
                    <a:lstStyle/>
                    <a:p>
                      <a:r>
                        <a:rPr lang="es-ES" sz="1100" dirty="0"/>
                        <a:t>Actividad</a:t>
                      </a:r>
                      <a:endParaRPr lang="es-MX" sz="11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s-ES" sz="1100" dirty="0"/>
                        <a:t>Nuevo ingreso (primer semestre aceptados)</a:t>
                      </a:r>
                      <a:endParaRPr lang="es-MX" sz="11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s-ES" sz="1100" dirty="0"/>
                        <a:t>Tercer semestre</a:t>
                      </a:r>
                      <a:endParaRPr lang="es-MX" sz="11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s-ES" sz="1100" dirty="0"/>
                        <a:t>Quinto semestre</a:t>
                      </a:r>
                      <a:endParaRPr lang="es-MX" sz="11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s-ES" sz="1100" dirty="0"/>
                        <a:t>Observaciones a considerar</a:t>
                      </a:r>
                      <a:endParaRPr lang="es-MX" sz="1100" dirty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3537390943"/>
                  </a:ext>
                </a:extLst>
              </a:tr>
              <a:tr h="1367006">
                <a:tc>
                  <a:txBody>
                    <a:bodyPr/>
                    <a:lstStyle/>
                    <a:p>
                      <a:r>
                        <a:rPr lang="es-ES" sz="1100" dirty="0"/>
                        <a:t>Recepción de documentos para descuento minuta SEP-SNTE(UNICOS DÍAS)</a:t>
                      </a:r>
                      <a:endParaRPr lang="es-MX" sz="11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s-ES" sz="1100" dirty="0"/>
                        <a:t>Fecha por confirmar</a:t>
                      </a:r>
                      <a:endParaRPr lang="es-MX" sz="11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s-ES" sz="1100" dirty="0"/>
                        <a:t>20 de agosto 2020 en horario de 6:00 am a 11:00 pm a través de la plataforma Google </a:t>
                      </a:r>
                      <a:r>
                        <a:rPr lang="es-ES" sz="1100" dirty="0" err="1"/>
                        <a:t>Classroom</a:t>
                      </a:r>
                      <a:endParaRPr lang="es-MX" sz="11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s-ES" sz="1100" dirty="0"/>
                        <a:t>21 de agosto de 2020 en horario de 6:00 am a 11:00 pm a través de la plataforma Google </a:t>
                      </a:r>
                      <a:r>
                        <a:rPr lang="es-ES" sz="1100" dirty="0" err="1"/>
                        <a:t>Classroom</a:t>
                      </a:r>
                      <a:endParaRPr lang="es-MX" sz="11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s-ES" sz="1100" dirty="0"/>
                        <a:t>1. Leer detenida y atentamente las indicaciones.</a:t>
                      </a:r>
                    </a:p>
                    <a:p>
                      <a:r>
                        <a:rPr lang="es-ES" sz="1100" dirty="0"/>
                        <a:t>2. Las fechas establecidas son inamovibles, si la documentación no es recibida o no está completa no se podrá otorgar el descuento.</a:t>
                      </a:r>
                      <a:endParaRPr lang="es-MX" sz="1100" dirty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2489143323"/>
                  </a:ext>
                </a:extLst>
              </a:tr>
              <a:tr h="1367006">
                <a:tc>
                  <a:txBody>
                    <a:bodyPr/>
                    <a:lstStyle/>
                    <a:p>
                      <a:r>
                        <a:rPr lang="es-ES" sz="1100" dirty="0"/>
                        <a:t>Recepción de documentos para descuento de hermanos </a:t>
                      </a:r>
                      <a:endParaRPr lang="es-MX" sz="11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s-ES" sz="1100" dirty="0"/>
                        <a:t>Fecha por confirmar</a:t>
                      </a:r>
                      <a:endParaRPr lang="es-MX" sz="1100" dirty="0"/>
                    </a:p>
                  </a:txBody>
                  <a:tcPr marL="51435" marR="51435" marT="25718" marB="25718"/>
                </a:tc>
                <a:tc gridSpan="2">
                  <a:txBody>
                    <a:bodyPr/>
                    <a:lstStyle/>
                    <a:p>
                      <a:r>
                        <a:rPr lang="es-ES" sz="1100" dirty="0"/>
                        <a:t>24 de agosto 2020 en un horario de 6:00 am a 11:00 pm a través de la plataforma Google </a:t>
                      </a:r>
                      <a:r>
                        <a:rPr lang="es-ES" sz="1100" dirty="0" err="1"/>
                        <a:t>Classroom</a:t>
                      </a:r>
                      <a:endParaRPr lang="es-MX" sz="1100" dirty="0"/>
                    </a:p>
                  </a:txBody>
                  <a:tcPr marL="51435" marR="51435" marT="25718" marB="25718"/>
                </a:tc>
                <a:tc hMerge="1">
                  <a:txBody>
                    <a:bodyPr/>
                    <a:lstStyle/>
                    <a:p>
                      <a:endParaRPr lang="es-MX" sz="11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s-ES" sz="1100" dirty="0"/>
                        <a:t>1. Leer detenida y atentamente las indicaciones.</a:t>
                      </a:r>
                    </a:p>
                    <a:p>
                      <a:r>
                        <a:rPr lang="es-ES" sz="1100" dirty="0"/>
                        <a:t>2. Las fechas establecidas son inamovibles, si la documentación no es recibida o no está completa no se podrá otorgar el descuento.</a:t>
                      </a:r>
                    </a:p>
                    <a:p>
                      <a:r>
                        <a:rPr lang="es-ES" sz="1100" dirty="0"/>
                        <a:t>3. Deberán enviar un solo documento que contenga la información de los 2 hermanos.</a:t>
                      </a:r>
                      <a:endParaRPr lang="es-MX" sz="1100" dirty="0"/>
                    </a:p>
                    <a:p>
                      <a:endParaRPr lang="es-MX" sz="1100" dirty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37694213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2554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E5FD36-AA17-48A9-B251-B6272120F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269" y="260334"/>
            <a:ext cx="5916889" cy="971309"/>
          </a:xfrm>
        </p:spPr>
        <p:txBody>
          <a:bodyPr>
            <a:noAutofit/>
          </a:bodyPr>
          <a:lstStyle/>
          <a:p>
            <a:pPr algn="just"/>
            <a:r>
              <a:rPr lang="es-ES" sz="1400" b="1" dirty="0"/>
              <a:t>DOCUMENTACIÓN REQUERIDA PARA OTORGAR EL DESCUENTO A TRABAJADORES DOCENTES, PERSONAL DE APOYO Y ASISTENCIA A LA EDUCACIÓN DEPENDIENTES DE LA SECRETARÍA DE EDUCACIÓN PUBLICA FEDERAL MINUTA NACIONAL SEP-SNTE PUNTO 69.</a:t>
            </a:r>
            <a:endParaRPr lang="es-MX" sz="1400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E6DCC1-BB2B-45B5-87EF-4597E1D66F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4709" y="1304137"/>
            <a:ext cx="5915025" cy="774655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1300" b="1" dirty="0"/>
              <a:t> PARA ALUMNOS DE TERCER SEMESTRE. </a:t>
            </a:r>
          </a:p>
          <a:p>
            <a:pPr lvl="1" indent="-257175" algn="just">
              <a:buFont typeface="+mj-lt"/>
              <a:buAutoNum type="arabicPeriod"/>
            </a:pPr>
            <a:r>
              <a:rPr lang="es-MX" sz="1100" dirty="0"/>
              <a:t>Solicitud de descuento. (Se adjunta formato </a:t>
            </a:r>
            <a:r>
              <a:rPr lang="es-MX" sz="1100" dirty="0">
                <a:hlinkClick r:id="rId2" action="ppaction://hlinkfile"/>
              </a:rPr>
              <a:t>clik aquí</a:t>
            </a:r>
            <a:r>
              <a:rPr lang="es-MX" sz="1100" dirty="0"/>
              <a:t>)</a:t>
            </a:r>
          </a:p>
          <a:p>
            <a:pPr lvl="1" indent="-257175" algn="just">
              <a:buFont typeface="+mj-lt"/>
              <a:buAutoNum type="arabicPeriod"/>
            </a:pPr>
            <a:r>
              <a:rPr lang="es-MX" sz="1100" dirty="0"/>
              <a:t>Boleta Final de Calificaciones de segundo semestre (la que trae el promedio), que muestre que es alumno regular. </a:t>
            </a:r>
          </a:p>
          <a:p>
            <a:pPr lvl="1" indent="-257175" algn="just">
              <a:buFont typeface="+mj-lt"/>
              <a:buAutoNum type="arabicPeriod"/>
            </a:pPr>
            <a:r>
              <a:rPr lang="es-MX" sz="1100" dirty="0"/>
              <a:t>Original de la Constancia de Servicios del Trabajador (a) expedida por la institución donde labora, donde se acredite lo siguiente: la (s) plaza(s)  y el tipo de nombramiento en la (s) plaza (s) que le correspondan, fecha de ingreso, funciones (administrativas y/o docentes), deberá señalar que esta en servicio activo.</a:t>
            </a:r>
          </a:p>
          <a:p>
            <a:pPr lvl="1" indent="-257175" algn="just">
              <a:buFont typeface="+mj-lt"/>
              <a:buAutoNum type="arabicPeriod"/>
            </a:pPr>
            <a:r>
              <a:rPr lang="es-MX" sz="1100" dirty="0"/>
              <a:t>Comprobante de las percepciones y deducciones del trabajador, correspondiente a la quincena inmediata anterior a la fecha de entrega de la documentación. (De la primer quincena de agosto).</a:t>
            </a:r>
          </a:p>
          <a:p>
            <a:pPr lvl="1" indent="-257175" algn="just">
              <a:buFont typeface="+mj-lt"/>
              <a:buAutoNum type="arabicPeriod"/>
            </a:pPr>
            <a:r>
              <a:rPr lang="es-MX" sz="1100" dirty="0"/>
              <a:t>Credencial del SNTE (ambos lados en una sola hoja). En caso de no tenerla deberá escanear oficio de solicitud  de descuento por parte del sindicato, dirigido al </a:t>
            </a:r>
            <a:r>
              <a:rPr lang="es-ES" sz="1100" dirty="0"/>
              <a:t>COMITÉ ESCOLAR DE ADMINISTRACIÓN PARTICIPATIVA DEL CENTRO DE BACHILLERATO TECNOLÓGICO INDUSTRIAL Y DE SERVICIOS No. 46 MIGUEL HIDALGO Y COSTILLA</a:t>
            </a:r>
            <a:r>
              <a:rPr lang="es-MX" sz="1100" dirty="0"/>
              <a:t>, indicando los datos completos del alumno (nombre completo, grado, grupo y especialidad) que será beneficiario del descuento e indicar los datos del trabajador y especificar que son miembros activos del  mismo.</a:t>
            </a:r>
          </a:p>
          <a:p>
            <a:pPr lvl="1" indent="-257175" algn="just">
              <a:buFont typeface="+mj-lt"/>
              <a:buAutoNum type="arabicPeriod"/>
            </a:pPr>
            <a:r>
              <a:rPr lang="es-MX" sz="1100" dirty="0"/>
              <a:t>Acta de nacimiento DEL ALUMNO. (para acreditar parentesco)</a:t>
            </a:r>
          </a:p>
          <a:p>
            <a:pPr marL="0" indent="0" algn="just">
              <a:buNone/>
            </a:pPr>
            <a:r>
              <a:rPr lang="es-ES" sz="1200" b="1" u="sng" dirty="0"/>
              <a:t>Nota 1.</a:t>
            </a:r>
            <a:r>
              <a:rPr lang="es-ES" sz="1200" dirty="0"/>
              <a:t> La recepción de documentación será a través del curso de Google </a:t>
            </a:r>
            <a:r>
              <a:rPr lang="es-ES" sz="1200" dirty="0" err="1"/>
              <a:t>Classrom</a:t>
            </a:r>
            <a:r>
              <a:rPr lang="es-ES" sz="1200" dirty="0"/>
              <a:t> con el siguiente código: </a:t>
            </a:r>
            <a:r>
              <a:rPr lang="pt-BR" sz="1200" b="1" u="sng" dirty="0"/>
              <a:t>zerpg5r</a:t>
            </a:r>
            <a:r>
              <a:rPr lang="es-MX" sz="1200" dirty="0"/>
              <a:t>. El día 20 DE AGOSTO DE 2020 en un horario de 6:00 a 23:00 horas. La fecha y horario es </a:t>
            </a:r>
            <a:r>
              <a:rPr lang="es-MX" sz="1200" b="1" dirty="0"/>
              <a:t>ÚNICO</a:t>
            </a:r>
            <a:r>
              <a:rPr lang="es-MX" sz="1200" dirty="0"/>
              <a:t>, no se recibirá documentación alguna fuera del horario y fecha establecido </a:t>
            </a:r>
            <a:r>
              <a:rPr lang="es-MX" sz="1200" b="1" dirty="0"/>
              <a:t>SIN EXCEPCIÓN ALGUNA. </a:t>
            </a:r>
            <a:r>
              <a:rPr lang="es-MX" sz="1200" dirty="0"/>
              <a:t>Si la documentación no se entrega a tiempo deberá pagar la cuota voluntaria en su totalidad.</a:t>
            </a:r>
            <a:endParaRPr lang="es-MX" sz="1200" b="1" dirty="0"/>
          </a:p>
          <a:p>
            <a:pPr marL="0" lvl="1" indent="0" algn="just">
              <a:buNone/>
            </a:pPr>
            <a:r>
              <a:rPr lang="es-MX" b="1" u="sng" dirty="0"/>
              <a:t>Nota 2</a:t>
            </a:r>
            <a:r>
              <a:rPr lang="es-MX" dirty="0"/>
              <a:t>: La documentación debe entregarse COMPLETA, en caso contrario no se aplicará el descuento y deberá pagar la cuota voluntaria en su totalidad.</a:t>
            </a:r>
          </a:p>
          <a:p>
            <a:pPr marL="0" lvl="1" indent="0" algn="just">
              <a:buNone/>
            </a:pPr>
            <a:r>
              <a:rPr lang="es-MX" b="1" u="sng" dirty="0"/>
              <a:t>Nota 3:</a:t>
            </a:r>
            <a:r>
              <a:rPr lang="es-MX" dirty="0"/>
              <a:t> La documentación debe escanearse en el orden señalado, de manera </a:t>
            </a:r>
            <a:r>
              <a:rPr lang="es-MX" b="1" u="sng" dirty="0"/>
              <a:t>legible</a:t>
            </a:r>
            <a:r>
              <a:rPr lang="es-MX" dirty="0"/>
              <a:t> en </a:t>
            </a:r>
            <a:r>
              <a:rPr lang="es-MX" b="1" u="sng" dirty="0"/>
              <a:t>un solo archivo PDF</a:t>
            </a:r>
            <a:r>
              <a:rPr lang="es-MX" dirty="0"/>
              <a:t> que se denominará: </a:t>
            </a:r>
            <a:r>
              <a:rPr lang="es-MX" dirty="0" err="1"/>
              <a:t>TuNúmerodeControl_ApellidoPaterno_ApellidoMaterno_Nombre</a:t>
            </a:r>
            <a:r>
              <a:rPr lang="es-MX" dirty="0"/>
              <a:t>(s). </a:t>
            </a:r>
          </a:p>
          <a:p>
            <a:pPr marL="0" lvl="1" indent="0" algn="just">
              <a:buNone/>
            </a:pPr>
            <a:r>
              <a:rPr lang="es-MX" b="1" i="1" dirty="0"/>
              <a:t>Ejemplo:</a:t>
            </a:r>
            <a:r>
              <a:rPr lang="es-MX" dirty="0"/>
              <a:t> </a:t>
            </a:r>
            <a:r>
              <a:rPr lang="es-MX" b="1" dirty="0"/>
              <a:t>19324050460999_Martinez_Tellez_BrendaLizeth.pdf</a:t>
            </a:r>
            <a:r>
              <a:rPr lang="es-MX" dirty="0"/>
              <a:t>  (Ejemplo visual de como debe quedar el documento </a:t>
            </a:r>
            <a:r>
              <a:rPr lang="es-MX" dirty="0">
                <a:hlinkClick r:id="rId3" action="ppaction://hlinkfile"/>
              </a:rPr>
              <a:t>click aquí</a:t>
            </a:r>
            <a:r>
              <a:rPr lang="es-MX" dirty="0"/>
              <a:t>).</a:t>
            </a:r>
          </a:p>
          <a:p>
            <a:pPr marL="0" lvl="1" indent="0" algn="just">
              <a:buNone/>
            </a:pPr>
            <a:r>
              <a:rPr lang="es-MX" b="1" u="sng" dirty="0"/>
              <a:t>Nota 4:</a:t>
            </a:r>
            <a:r>
              <a:rPr lang="es-MX" dirty="0"/>
              <a:t> A las solicitudes que cumplan con lo establecido, se les aplicará el descuento de manera directa en la ficha de depósito.</a:t>
            </a:r>
          </a:p>
          <a:p>
            <a:pPr marL="0" lvl="1" indent="0" algn="just">
              <a:buNone/>
            </a:pPr>
            <a:endParaRPr lang="es-MX" sz="1100" dirty="0"/>
          </a:p>
          <a:p>
            <a:pPr lvl="1" indent="-257175" algn="just">
              <a:buFont typeface="+mj-lt"/>
              <a:buAutoNum type="arabicPeriod"/>
            </a:pPr>
            <a:endParaRPr lang="es-MX" sz="1100" dirty="0"/>
          </a:p>
          <a:p>
            <a:pPr marL="257175" lvl="1" indent="0" algn="just">
              <a:buNone/>
            </a:pPr>
            <a:endParaRPr lang="es-MX" sz="1100" dirty="0"/>
          </a:p>
        </p:txBody>
      </p:sp>
    </p:spTree>
    <p:extLst>
      <p:ext uri="{BB962C8B-B14F-4D97-AF65-F5344CB8AC3E}">
        <p14:creationId xmlns:p14="http://schemas.microsoft.com/office/powerpoint/2010/main" val="4082425870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11976</TotalTime>
  <Words>641</Words>
  <Application>Microsoft Office PowerPoint</Application>
  <PresentationFormat>Carta (216 x 279 mm)</PresentationFormat>
  <Paragraphs>31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Wingdings 3</vt:lpstr>
      <vt:lpstr>Espiral</vt:lpstr>
      <vt:lpstr>Presentación de PowerPoint</vt:lpstr>
      <vt:lpstr>DOCUMENTACIÓN REQUERIDA PARA OTORGAR EL DESCUENTO A TRABAJADORES DOCENTES, PERSONAL DE APOYO Y ASISTENCIA A LA EDUCACIÓN DEPENDIENTES DE LA SECRETARÍA DE EDUCACIÓN PUBLICA FEDERAL MINUTA NACIONAL SEP-SNTE PUNTO 69.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Brenda Lizeth Martínez Téllez</dc:creator>
  <cp:lastModifiedBy>Brenda Lizeth Martínez Téllez</cp:lastModifiedBy>
  <cp:revision>25</cp:revision>
  <dcterms:created xsi:type="dcterms:W3CDTF">2020-08-05T21:22:47Z</dcterms:created>
  <dcterms:modified xsi:type="dcterms:W3CDTF">2020-08-17T18:52:50Z</dcterms:modified>
</cp:coreProperties>
</file>